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sldIdLst>
    <p:sldId id="256" r:id="rId2"/>
    <p:sldId id="257" r:id="rId3"/>
    <p:sldId id="258" r:id="rId4"/>
    <p:sldId id="260" r:id="rId5"/>
    <p:sldId id="262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9" r:id="rId33"/>
    <p:sldId id="288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19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7254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5095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081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7283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3789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1779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3978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5846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6702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3864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6745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0636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Relationship Id="rId6" Type="http://schemas.microsoft.com/office/2007/relationships/hdphoto" Target="../media/hdphoto8.wdp"/><Relationship Id="rId5" Type="http://schemas.openxmlformats.org/officeDocument/2006/relationships/image" Target="../media/image20.jpeg"/><Relationship Id="rId4" Type="http://schemas.microsoft.com/office/2007/relationships/hdphoto" Target="../media/hdphoto7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microsoft.com/office/2007/relationships/hdphoto" Target="../media/hdphoto10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microsoft.com/office/2007/relationships/hdphoto" Target="../media/hdphoto9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5" Type="http://schemas.openxmlformats.org/officeDocument/2006/relationships/image" Target="../media/image25.jpeg"/><Relationship Id="rId4" Type="http://schemas.microsoft.com/office/2007/relationships/hdphoto" Target="../media/hdphoto1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3.jpeg"/><Relationship Id="rId4" Type="http://schemas.microsoft.com/office/2007/relationships/hdphoto" Target="../media/hdphoto13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microsoft.com/office/2007/relationships/hdphoto" Target="../media/hdphoto15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g"/><Relationship Id="rId4" Type="http://schemas.microsoft.com/office/2007/relationships/hdphoto" Target="../media/hdphoto14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0.jpeg"/><Relationship Id="rId7" Type="http://schemas.openxmlformats.org/officeDocument/2006/relationships/image" Target="../media/image4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7.wdp"/><Relationship Id="rId5" Type="http://schemas.openxmlformats.org/officeDocument/2006/relationships/image" Target="../media/image41.jpeg"/><Relationship Id="rId4" Type="http://schemas.microsoft.com/office/2007/relationships/hdphoto" Target="../media/hdphoto16.wdp"/><Relationship Id="rId9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microsoft.com/office/2007/relationships/hdphoto" Target="../media/hdphoto19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3.jpeg"/><Relationship Id="rId5" Type="http://schemas.microsoft.com/office/2007/relationships/hdphoto" Target="../media/hdphoto18.wdp"/><Relationship Id="rId4" Type="http://schemas.openxmlformats.org/officeDocument/2006/relationships/image" Target="../media/image5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g"/><Relationship Id="rId5" Type="http://schemas.openxmlformats.org/officeDocument/2006/relationships/image" Target="../media/image59.jpeg"/><Relationship Id="rId4" Type="http://schemas.microsoft.com/office/2007/relationships/hdphoto" Target="../media/hdphoto20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microsoft.com/office/2007/relationships/hdphoto" Target="../media/hdphoto21.wdp"/><Relationship Id="rId4" Type="http://schemas.openxmlformats.org/officeDocument/2006/relationships/image" Target="../media/image63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ctrTitle" idx="4294967295"/>
          </p:nvPr>
        </p:nvSpPr>
        <p:spPr>
          <a:xfrm>
            <a:off x="395536" y="2492896"/>
            <a:ext cx="7772400" cy="1470025"/>
          </a:xfrm>
        </p:spPr>
        <p:txBody>
          <a:bodyPr>
            <a:noAutofit/>
          </a:bodyPr>
          <a:lstStyle/>
          <a:p>
            <a:pPr algn="l"/>
            <a:r>
              <a:rPr lang="ru-RU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«Репертуар хореографического коллектива </a:t>
            </a:r>
            <a:br>
              <a:rPr lang="ru-RU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</a:br>
            <a:r>
              <a:rPr lang="ru-RU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как </a:t>
            </a:r>
            <a:r>
              <a:rPr lang="ru-RU" b="1" dirty="0">
                <a:solidFill>
                  <a:schemeClr val="accent3">
                    <a:lumMod val="20000"/>
                    <a:lumOff val="80000"/>
                  </a:schemeClr>
                </a:solidFill>
                <a:ea typeface="Calibri"/>
              </a:rPr>
              <a:t>средство </a:t>
            </a:r>
            <a:r>
              <a:rPr lang="ru-RU" b="1" dirty="0" smtClean="0">
                <a:solidFill>
                  <a:schemeClr val="accent3">
                    <a:lumMod val="20000"/>
                    <a:lumOff val="80000"/>
                  </a:schemeClr>
                </a:solidFill>
                <a:ea typeface="Calibri"/>
              </a:rPr>
              <a:t/>
            </a:r>
            <a:br>
              <a:rPr lang="ru-RU" b="1" dirty="0" smtClean="0">
                <a:solidFill>
                  <a:schemeClr val="accent3">
                    <a:lumMod val="20000"/>
                    <a:lumOff val="80000"/>
                  </a:schemeClr>
                </a:solidFill>
                <a:ea typeface="Calibri"/>
              </a:rPr>
            </a:br>
            <a:r>
              <a:rPr lang="ru-RU" b="1" dirty="0" smtClean="0">
                <a:solidFill>
                  <a:schemeClr val="accent3">
                    <a:lumMod val="20000"/>
                    <a:lumOff val="80000"/>
                  </a:schemeClr>
                </a:solidFill>
                <a:ea typeface="Calibri"/>
              </a:rPr>
              <a:t>формирования </a:t>
            </a:r>
            <a:r>
              <a:rPr lang="ru-RU" b="1" dirty="0">
                <a:solidFill>
                  <a:schemeClr val="accent3">
                    <a:lumMod val="20000"/>
                    <a:lumOff val="80000"/>
                  </a:schemeClr>
                </a:solidFill>
                <a:ea typeface="Calibri"/>
              </a:rPr>
              <a:t>патриотических чувств </a:t>
            </a:r>
            <a:r>
              <a:rPr lang="ru-RU" b="1" dirty="0" smtClean="0">
                <a:solidFill>
                  <a:schemeClr val="accent3">
                    <a:lumMod val="20000"/>
                    <a:lumOff val="80000"/>
                  </a:schemeClr>
                </a:solidFill>
                <a:ea typeface="Calibri"/>
              </a:rPr>
              <a:t>учащихся»</a:t>
            </a:r>
            <a:endParaRPr lang="ru-RU" b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668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640" b="4512"/>
          <a:stretch/>
        </p:blipFill>
        <p:spPr>
          <a:xfrm>
            <a:off x="310704" y="1039090"/>
            <a:ext cx="8604448" cy="5818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64452"/>
          </a:xfrm>
        </p:spPr>
        <p:txBody>
          <a:bodyPr/>
          <a:lstStyle/>
          <a:p>
            <a:r>
              <a:rPr lang="ru-RU" b="1" dirty="0" smtClean="0">
                <a:solidFill>
                  <a:schemeClr val="accent2"/>
                </a:solidFill>
              </a:rPr>
              <a:t>Юные морячки</a:t>
            </a:r>
            <a:endParaRPr lang="ru-RU" b="1" dirty="0">
              <a:solidFill>
                <a:schemeClr val="accent2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6551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77" b="7530"/>
          <a:stretch/>
        </p:blipFill>
        <p:spPr>
          <a:xfrm>
            <a:off x="144009" y="1628800"/>
            <a:ext cx="8676463" cy="49599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2"/>
                </a:solidFill>
              </a:rPr>
              <a:t>«За Родину, за жизнь!»</a:t>
            </a:r>
            <a:endParaRPr lang="ru-RU" b="1" dirty="0">
              <a:solidFill>
                <a:schemeClr val="accent2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256584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623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69" y="94320"/>
            <a:ext cx="8710084" cy="6669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48260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284984"/>
            <a:ext cx="4716016" cy="3482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8" t="7935" r="24445" b="19517"/>
          <a:stretch/>
        </p:blipFill>
        <p:spPr>
          <a:xfrm>
            <a:off x="4096823" y="102498"/>
            <a:ext cx="4932040" cy="3480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2003822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</a:rPr>
              <a:t>«Город мой у моря»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>            </a:t>
            </a:r>
          </a:p>
          <a:p>
            <a:pPr algn="ctr"/>
            <a:r>
              <a:rPr lang="ru-RU" sz="3600" dirty="0">
                <a:solidFill>
                  <a:schemeClr val="bg1"/>
                </a:solidFill>
              </a:rPr>
              <a:t> </a:t>
            </a:r>
            <a:r>
              <a:rPr lang="ru-RU" sz="3600" dirty="0" smtClean="0">
                <a:solidFill>
                  <a:schemeClr val="bg1"/>
                </a:solidFill>
              </a:rPr>
              <a:t>         </a:t>
            </a:r>
            <a:r>
              <a:rPr lang="ru-RU" sz="3600" b="1" dirty="0" smtClean="0">
                <a:solidFill>
                  <a:schemeClr val="bg1"/>
                </a:solidFill>
              </a:rPr>
              <a:t>«Город мечты»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5589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280"/>
          <a:stretch/>
        </p:blipFill>
        <p:spPr>
          <a:xfrm>
            <a:off x="305780" y="1459344"/>
            <a:ext cx="8532440" cy="5398655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2"/>
                </a:solidFill>
              </a:rPr>
              <a:t>80-летие Мурманской области</a:t>
            </a:r>
            <a:endParaRPr lang="ru-RU" b="1" dirty="0">
              <a:solidFill>
                <a:schemeClr val="accent2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0848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1" b="12852"/>
          <a:stretch/>
        </p:blipFill>
        <p:spPr>
          <a:xfrm>
            <a:off x="1" y="0"/>
            <a:ext cx="4716016" cy="29002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903056"/>
            <a:ext cx="4719310" cy="39549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96" b="6426"/>
          <a:stretch/>
        </p:blipFill>
        <p:spPr>
          <a:xfrm>
            <a:off x="4788024" y="1083213"/>
            <a:ext cx="4248472" cy="2947398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b="1" dirty="0">
                <a:solidFill>
                  <a:srgbClr val="C00000"/>
                </a:solidFill>
              </a:rPr>
              <a:t> </a:t>
            </a:r>
            <a:r>
              <a:rPr lang="ru-RU" b="1" dirty="0" smtClean="0">
                <a:solidFill>
                  <a:srgbClr val="C00000"/>
                </a:solidFill>
              </a:rPr>
              <a:t>                      </a:t>
            </a:r>
          </a:p>
          <a:p>
            <a:pPr marL="0" indent="0" algn="ctr">
              <a:buNone/>
            </a:pPr>
            <a:r>
              <a:rPr lang="ru-RU" b="1" dirty="0">
                <a:solidFill>
                  <a:srgbClr val="C00000"/>
                </a:solidFill>
              </a:rPr>
              <a:t> </a:t>
            </a:r>
            <a:r>
              <a:rPr lang="ru-RU" b="1" dirty="0" smtClean="0">
                <a:solidFill>
                  <a:srgbClr val="C00000"/>
                </a:solidFill>
              </a:rPr>
              <a:t>                       </a:t>
            </a:r>
            <a:r>
              <a:rPr lang="ru-RU" sz="4000" b="1" dirty="0" smtClean="0">
                <a:solidFill>
                  <a:schemeClr val="bg1"/>
                </a:solidFill>
              </a:rPr>
              <a:t>«Ждущая»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2140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83" y="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6634"/>
          <a:stretch/>
        </p:blipFill>
        <p:spPr>
          <a:xfrm>
            <a:off x="-8582" y="2963695"/>
            <a:ext cx="4508574" cy="389430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4727"/>
            <a:ext cx="5067473" cy="407386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95536" y="260648"/>
            <a:ext cx="3008313" cy="116205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</a:rPr>
              <a:t/>
            </a:r>
            <a:br>
              <a:rPr lang="ru-RU" sz="3600" dirty="0" smtClean="0">
                <a:solidFill>
                  <a:schemeClr val="bg1"/>
                </a:solidFill>
              </a:rPr>
            </a:br>
            <a:r>
              <a:rPr lang="ru-RU" sz="4000" dirty="0" smtClean="0">
                <a:solidFill>
                  <a:schemeClr val="bg1"/>
                </a:solidFill>
              </a:rPr>
              <a:t>Менуэт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r>
              <a:rPr lang="ru-RU" dirty="0" smtClean="0"/>
              <a:t>               </a:t>
            </a:r>
            <a:r>
              <a:rPr lang="ru-RU" sz="3600" b="1" dirty="0">
                <a:solidFill>
                  <a:schemeClr val="bg1"/>
                </a:solidFill>
                <a:ea typeface="+mj-ea"/>
                <a:cs typeface="+mj-cs"/>
              </a:rPr>
              <a:t>Падеграс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2931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414" t="24362" r="11414" b="16560"/>
          <a:stretch/>
        </p:blipFill>
        <p:spPr>
          <a:xfrm>
            <a:off x="-1116632" y="1218453"/>
            <a:ext cx="5508104" cy="360218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019544"/>
            <a:ext cx="5220072" cy="38356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47" r="8283"/>
          <a:stretch/>
        </p:blipFill>
        <p:spPr>
          <a:xfrm>
            <a:off x="3923928" y="0"/>
            <a:ext cx="5110761" cy="358522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779686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</a:rPr>
              <a:t>«Снежинки»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20000"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pPr algn="ctr"/>
            <a:endParaRPr lang="ru-RU" sz="3200" b="1" dirty="0" smtClean="0">
              <a:solidFill>
                <a:srgbClr val="C00000"/>
              </a:solidFill>
            </a:endParaRPr>
          </a:p>
          <a:p>
            <a:pPr algn="ctr"/>
            <a:endParaRPr lang="ru-RU" sz="3200" b="1" dirty="0">
              <a:solidFill>
                <a:srgbClr val="C00000"/>
              </a:solidFill>
            </a:endParaRPr>
          </a:p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Вальс «Весенние голоса»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210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88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58180"/>
            <a:ext cx="4355975" cy="31935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902"/>
          <a:stretch/>
        </p:blipFill>
        <p:spPr>
          <a:xfrm>
            <a:off x="6156176" y="0"/>
            <a:ext cx="2862064" cy="43772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40"/>
          <a:stretch/>
        </p:blipFill>
        <p:spPr>
          <a:xfrm>
            <a:off x="-108520" y="3283974"/>
            <a:ext cx="6807200" cy="3553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894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75" b="10045"/>
          <a:stretch/>
        </p:blipFill>
        <p:spPr>
          <a:xfrm>
            <a:off x="29462" y="2998043"/>
            <a:ext cx="6905361" cy="38599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40"/>
          <a:stretch/>
        </p:blipFill>
        <p:spPr>
          <a:xfrm>
            <a:off x="3131840" y="20459"/>
            <a:ext cx="5868144" cy="3561255"/>
          </a:xfrm>
          <a:prstGeom prst="rect">
            <a:avLst/>
          </a:prstGeom>
        </p:spPr>
      </p:pic>
      <p:sp>
        <p:nvSpPr>
          <p:cNvPr id="6" name="Объект 5"/>
          <p:cNvSpPr>
            <a:spLocks noGrp="1"/>
          </p:cNvSpPr>
          <p:nvPr>
            <p:ph idx="4294967295"/>
          </p:nvPr>
        </p:nvSpPr>
        <p:spPr>
          <a:xfrm>
            <a:off x="4032250" y="273050"/>
            <a:ext cx="5111750" cy="5853113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                                     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7147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1" y="0"/>
            <a:ext cx="10786189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718" y="-1"/>
            <a:ext cx="5202578" cy="6936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73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2" t="30572" r="6061" b="17165"/>
          <a:stretch/>
        </p:blipFill>
        <p:spPr>
          <a:xfrm>
            <a:off x="251520" y="3520629"/>
            <a:ext cx="7186170" cy="340257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0" t="8910" r="12170" b="9288"/>
          <a:stretch/>
        </p:blipFill>
        <p:spPr>
          <a:xfrm>
            <a:off x="4932040" y="548680"/>
            <a:ext cx="4013914" cy="34310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9" y="196503"/>
            <a:ext cx="4608512" cy="332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612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39" t="18047" r="25464" b="8631"/>
          <a:stretch/>
        </p:blipFill>
        <p:spPr>
          <a:xfrm>
            <a:off x="3995936" y="0"/>
            <a:ext cx="5142517" cy="40050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9" r="34259"/>
          <a:stretch/>
        </p:blipFill>
        <p:spPr>
          <a:xfrm>
            <a:off x="13389" y="2249060"/>
            <a:ext cx="4558611" cy="458456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 smtClean="0">
                <a:solidFill>
                  <a:schemeClr val="bg1"/>
                </a:solidFill>
              </a:rPr>
              <a:t>Etno</a:t>
            </a:r>
            <a:r>
              <a:rPr lang="en-US" sz="3600" dirty="0" smtClean="0">
                <a:solidFill>
                  <a:schemeClr val="bg1"/>
                </a:solidFill>
              </a:rPr>
              <a:t> jenny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9481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735" y="32436"/>
            <a:ext cx="3435846" cy="51358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7" r="13330"/>
          <a:stretch/>
        </p:blipFill>
        <p:spPr>
          <a:xfrm>
            <a:off x="16947" y="2519547"/>
            <a:ext cx="5851198" cy="43243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80" t="17700" r="13030" b="9904"/>
          <a:stretch/>
        </p:blipFill>
        <p:spPr>
          <a:xfrm>
            <a:off x="484999" y="89421"/>
            <a:ext cx="4915093" cy="294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846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872" y="4370"/>
            <a:ext cx="4962128" cy="405534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85"/>
          <a:stretch/>
        </p:blipFill>
        <p:spPr>
          <a:xfrm>
            <a:off x="0" y="3186747"/>
            <a:ext cx="6662936" cy="36524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16"/>
          <a:stretch/>
        </p:blipFill>
        <p:spPr>
          <a:xfrm>
            <a:off x="395536" y="114094"/>
            <a:ext cx="3528392" cy="334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395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72" r="16061" b="14489"/>
          <a:stretch/>
        </p:blipFill>
        <p:spPr>
          <a:xfrm>
            <a:off x="0" y="-1"/>
            <a:ext cx="5448843" cy="38728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98"/>
          <a:stretch/>
        </p:blipFill>
        <p:spPr>
          <a:xfrm>
            <a:off x="4572000" y="2914654"/>
            <a:ext cx="4541238" cy="39433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29"/>
          <a:stretch/>
        </p:blipFill>
        <p:spPr>
          <a:xfrm>
            <a:off x="467544" y="3872801"/>
            <a:ext cx="3816424" cy="294919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300000">
            <a:off x="5529832" y="798739"/>
            <a:ext cx="1674180" cy="225037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0000">
            <a:off x="7274708" y="150323"/>
            <a:ext cx="1784033" cy="203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250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733750"/>
            <a:ext cx="3528392" cy="31242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2803078"/>
            <a:ext cx="5257315" cy="405492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591" y="50451"/>
            <a:ext cx="4491409" cy="3580982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9" name="Объект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half" idx="2"/>
          </p:nvPr>
        </p:nvSpPr>
        <p:spPr>
          <a:xfrm>
            <a:off x="457200" y="692696"/>
            <a:ext cx="3008313" cy="1872207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Традиционные народные гуляния 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79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124" y="-243408"/>
            <a:ext cx="4608512" cy="38864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2454" r="-6" b="18110"/>
          <a:stretch/>
        </p:blipFill>
        <p:spPr>
          <a:xfrm>
            <a:off x="467544" y="3126838"/>
            <a:ext cx="7812360" cy="37311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" y="-279215"/>
            <a:ext cx="4373012" cy="3852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873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09"/>
          <a:stretch/>
        </p:blipFill>
        <p:spPr>
          <a:xfrm>
            <a:off x="251520" y="3404414"/>
            <a:ext cx="5724128" cy="35010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977" y="188640"/>
            <a:ext cx="4526023" cy="36450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27984" cy="3645024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0512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345" y="3450729"/>
            <a:ext cx="4804792" cy="340727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40888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04664"/>
            <a:ext cx="3563887" cy="27605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47" b="-1"/>
          <a:stretch/>
        </p:blipFill>
        <p:spPr>
          <a:xfrm>
            <a:off x="0" y="3949830"/>
            <a:ext cx="4600345" cy="2908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369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58" t="3098" r="4927" b="7743"/>
          <a:stretch/>
        </p:blipFill>
        <p:spPr>
          <a:xfrm>
            <a:off x="4769001" y="620688"/>
            <a:ext cx="4270407" cy="62036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5" r="17980"/>
          <a:stretch/>
        </p:blipFill>
        <p:spPr>
          <a:xfrm>
            <a:off x="-93417" y="2441253"/>
            <a:ext cx="4682185" cy="44167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61689"/>
            <a:ext cx="3744416" cy="284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126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55"/>
            <a:ext cx="91396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753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4" y="620688"/>
            <a:ext cx="9066056" cy="6120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713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847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6" r="25253" b="5783"/>
          <a:stretch/>
        </p:blipFill>
        <p:spPr>
          <a:xfrm>
            <a:off x="0" y="2691944"/>
            <a:ext cx="4572000" cy="41660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1" r="13030"/>
          <a:stretch/>
        </p:blipFill>
        <p:spPr>
          <a:xfrm>
            <a:off x="3909261" y="0"/>
            <a:ext cx="5252717" cy="39599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0"/>
            <a:ext cx="2863205" cy="28632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4300122"/>
            <a:ext cx="2088232" cy="2067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8435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2204864"/>
            <a:ext cx="7941568" cy="1143000"/>
          </a:xfrm>
        </p:spPr>
        <p:txBody>
          <a:bodyPr>
            <a:noAutofit/>
          </a:bodyPr>
          <a:lstStyle/>
          <a:p>
            <a:pPr algn="l"/>
            <a:r>
              <a:rPr lang="ru-RU" sz="7200" b="1" i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Спасибо за внимание!</a:t>
            </a:r>
            <a:endParaRPr lang="ru-RU" sz="7200" b="1" i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2898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86" y="883146"/>
            <a:ext cx="8412427" cy="473199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850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2"/>
                </a:solidFill>
              </a:rPr>
              <a:t>Скандальные «Пчёлки»</a:t>
            </a:r>
            <a:endParaRPr lang="ru-RU" b="1" dirty="0">
              <a:solidFill>
                <a:schemeClr val="accent2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5939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ctrTitle" idx="4294967295"/>
          </p:nvPr>
        </p:nvSpPr>
        <p:spPr>
          <a:xfrm>
            <a:off x="395536" y="2492896"/>
            <a:ext cx="7772400" cy="1470025"/>
          </a:xfrm>
        </p:spPr>
        <p:txBody>
          <a:bodyPr>
            <a:noAutofit/>
          </a:bodyPr>
          <a:lstStyle/>
          <a:p>
            <a:pPr algn="l"/>
            <a:r>
              <a:rPr lang="ru-RU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«Репертуар хореографического коллектива </a:t>
            </a:r>
            <a:br>
              <a:rPr lang="ru-RU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</a:br>
            <a:r>
              <a:rPr lang="ru-RU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как </a:t>
            </a:r>
            <a:r>
              <a:rPr lang="ru-RU" b="1" dirty="0">
                <a:solidFill>
                  <a:schemeClr val="accent3">
                    <a:lumMod val="20000"/>
                    <a:lumOff val="80000"/>
                  </a:schemeClr>
                </a:solidFill>
                <a:ea typeface="Calibri"/>
              </a:rPr>
              <a:t>средство </a:t>
            </a:r>
            <a:r>
              <a:rPr lang="ru-RU" b="1" dirty="0" smtClean="0">
                <a:solidFill>
                  <a:schemeClr val="accent3">
                    <a:lumMod val="20000"/>
                    <a:lumOff val="80000"/>
                  </a:schemeClr>
                </a:solidFill>
                <a:ea typeface="Calibri"/>
              </a:rPr>
              <a:t/>
            </a:r>
            <a:br>
              <a:rPr lang="ru-RU" b="1" dirty="0" smtClean="0">
                <a:solidFill>
                  <a:schemeClr val="accent3">
                    <a:lumMod val="20000"/>
                    <a:lumOff val="80000"/>
                  </a:schemeClr>
                </a:solidFill>
                <a:ea typeface="Calibri"/>
              </a:rPr>
            </a:br>
            <a:r>
              <a:rPr lang="ru-RU" b="1" dirty="0" smtClean="0">
                <a:solidFill>
                  <a:schemeClr val="accent3">
                    <a:lumMod val="20000"/>
                    <a:lumOff val="80000"/>
                  </a:schemeClr>
                </a:solidFill>
                <a:ea typeface="Calibri"/>
              </a:rPr>
              <a:t>формирования </a:t>
            </a:r>
            <a:r>
              <a:rPr lang="ru-RU" b="1" dirty="0">
                <a:solidFill>
                  <a:schemeClr val="accent3">
                    <a:lumMod val="20000"/>
                    <a:lumOff val="80000"/>
                  </a:schemeClr>
                </a:solidFill>
                <a:ea typeface="Calibri"/>
              </a:rPr>
              <a:t>патриотических чувств </a:t>
            </a:r>
            <a:r>
              <a:rPr lang="ru-RU" b="1" dirty="0" smtClean="0">
                <a:solidFill>
                  <a:schemeClr val="accent3">
                    <a:lumMod val="20000"/>
                    <a:lumOff val="80000"/>
                  </a:schemeClr>
                </a:solidFill>
                <a:ea typeface="Calibri"/>
              </a:rPr>
              <a:t>учащихся»</a:t>
            </a:r>
            <a:endParaRPr lang="ru-RU" b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416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69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712"/>
            <a:ext cx="9110031" cy="5875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2"/>
                </a:solidFill>
              </a:rPr>
              <a:t>Танец «Детство»</a:t>
            </a:r>
            <a:endParaRPr lang="ru-RU" b="1" dirty="0">
              <a:solidFill>
                <a:schemeClr val="accent2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2015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1242"/>
            <a:ext cx="9144000" cy="59621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660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2"/>
                </a:solidFill>
              </a:rPr>
              <a:t>С ветеранами ВОВ</a:t>
            </a:r>
            <a:endParaRPr lang="ru-RU" b="1" dirty="0">
              <a:solidFill>
                <a:schemeClr val="accent2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0095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1242"/>
            <a:ext cx="9144000" cy="60067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660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2"/>
                </a:solidFill>
              </a:rPr>
              <a:t>После концерта для ветеранов</a:t>
            </a:r>
            <a:endParaRPr lang="ru-RU" b="1" dirty="0">
              <a:solidFill>
                <a:schemeClr val="accent2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5562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29"/>
          <a:stretch/>
        </p:blipFill>
        <p:spPr>
          <a:xfrm>
            <a:off x="419886" y="1339272"/>
            <a:ext cx="8304228" cy="55187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2"/>
                </a:solidFill>
              </a:rPr>
              <a:t>День Победы</a:t>
            </a:r>
            <a:endParaRPr lang="ru-RU" b="1" dirty="0">
              <a:solidFill>
                <a:schemeClr val="accent2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2270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237</TotalTime>
  <Words>74</Words>
  <Application>Microsoft Office PowerPoint</Application>
  <PresentationFormat>Экран (4:3)</PresentationFormat>
  <Paragraphs>70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«Репертуар хореографического коллектива  как средство  формирования патриотических чувств учащихся»</vt:lpstr>
      <vt:lpstr>Презентация PowerPoint</vt:lpstr>
      <vt:lpstr>Презентация PowerPoint</vt:lpstr>
      <vt:lpstr>Скандальные «Пчёлки»</vt:lpstr>
      <vt:lpstr>«Репертуар хореографического коллектива  как средство  формирования патриотических чувств учащихся»</vt:lpstr>
      <vt:lpstr>Танец «Детство»</vt:lpstr>
      <vt:lpstr>С ветеранами ВОВ</vt:lpstr>
      <vt:lpstr>После концерта для ветеранов</vt:lpstr>
      <vt:lpstr>День Победы</vt:lpstr>
      <vt:lpstr>Юные морячки</vt:lpstr>
      <vt:lpstr>«За Родину, за жизнь!»</vt:lpstr>
      <vt:lpstr>Презентация PowerPoint</vt:lpstr>
      <vt:lpstr>«Город мой у моря»</vt:lpstr>
      <vt:lpstr>80-летие Мурманской области</vt:lpstr>
      <vt:lpstr>Презентация PowerPoint</vt:lpstr>
      <vt:lpstr> Менуэт</vt:lpstr>
      <vt:lpstr>«Снежинки»</vt:lpstr>
      <vt:lpstr>Презентация PowerPoint</vt:lpstr>
      <vt:lpstr>Презентация PowerPoint</vt:lpstr>
      <vt:lpstr>Презентация PowerPoint</vt:lpstr>
      <vt:lpstr>Etno jenny</vt:lpstr>
      <vt:lpstr>Презентация PowerPoint</vt:lpstr>
      <vt:lpstr>Презентация PowerPoint</vt:lpstr>
      <vt:lpstr>Презентация PowerPoint</vt:lpstr>
      <vt:lpstr>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«Репертуар хореографического коллектива  как средство формирования патриотических чувств учащихся»</dc:title>
  <dc:creator>Елена Герасимова</dc:creator>
  <cp:lastModifiedBy>HOME</cp:lastModifiedBy>
  <cp:revision>83</cp:revision>
  <dcterms:created xsi:type="dcterms:W3CDTF">2019-03-27T05:06:36Z</dcterms:created>
  <dcterms:modified xsi:type="dcterms:W3CDTF">2020-04-09T21:28:53Z</dcterms:modified>
</cp:coreProperties>
</file>